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alatino Linotyp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F80317-0A1E-4B31-BA7A-31582EBEEEF1}">
  <a:tblStyle styleId="{DAF80317-0A1E-4B31-BA7A-31582EBEEE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alatinoLinotype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alatinoLinotype-italic.fntdata"/><Relationship Id="rId10" Type="http://schemas.openxmlformats.org/officeDocument/2006/relationships/slide" Target="slides/slide4.xml"/><Relationship Id="rId32" Type="http://schemas.openxmlformats.org/officeDocument/2006/relationships/font" Target="fonts/PalatinoLinotyp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PalatinoLinotype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e3b79958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e3b79958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c92b4b5b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c92b4b5b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e3598a8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e3598a8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e3b79958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e3b79958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c92b4b5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c92b4b5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3598a8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3598a8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c92b4b5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c92b4b5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3b79958c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3b79958c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3b79958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3b79958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3b79958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3b79958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c92b4b5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c92b4b5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3b7995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3b7995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3b79958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3b79958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c92b4b5b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c92b4b5b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3b79958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3b79958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3b79958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3b79958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c92b4b5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c92b4b5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e3598a80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e3598a80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c92b4b5b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c92b4b5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3598a80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3598a8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c92b4b5b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c92b4b5b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c92b4b5b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c92b4b5b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c92b4b5b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c92b4b5b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BZgoZsbXvhmogh6hUtTaHE4XPTJDHqx3/view" TargetMode="External"/><Relationship Id="rId4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YWNNQd_kcrwW_m2QBPEIz1hBwBvofh0e/view" TargetMode="External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jFVfK5CGA5QR8Bg0K8iUdbZwM6IB34tp/view" TargetMode="External"/><Relationship Id="rId4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qEVeCO7sbl3NTiIu9WzflKj5GU2cOnj8/view" TargetMode="External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3so4UX5mb-C-TSpBxhghU5E2q_gYjKOW/view" TargetMode="External"/><Relationship Id="rId4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xhd_T4It-zLyvEP2e0I2sLUICkno_zNu/view" TargetMode="External"/><Relationship Id="rId4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Forklift Localisation</a:t>
            </a:r>
            <a:endParaRPr sz="47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88600" y="2689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IIT Gandhinagar-Robotics</a:t>
            </a:r>
            <a:endParaRPr sz="24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56" name="Google Shape;56;p13" title="iitg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213" y="744575"/>
            <a:ext cx="989585" cy="9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762450" y="3349525"/>
            <a:ext cx="37119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Aditi Singh   |  Monisha Kavuri</a:t>
            </a:r>
            <a:endParaRPr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 title="IMU data from the turt.png"/>
          <p:cNvPicPr preferRelativeResize="0"/>
          <p:nvPr/>
        </p:nvPicPr>
        <p:blipFill rotWithShape="1">
          <a:blip r:embed="rId3">
            <a:alphaModFix/>
          </a:blip>
          <a:srcRect b="6993" l="0" r="0" t="2761"/>
          <a:stretch/>
        </p:blipFill>
        <p:spPr>
          <a:xfrm>
            <a:off x="896925" y="1052575"/>
            <a:ext cx="3344626" cy="32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Forklift Display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cxnSp>
        <p:nvCxnSpPr>
          <p:cNvPr id="123" name="Google Shape;123;p22"/>
          <p:cNvCxnSpPr/>
          <p:nvPr/>
        </p:nvCxnSpPr>
        <p:spPr>
          <a:xfrm>
            <a:off x="2036900" y="4098200"/>
            <a:ext cx="1002600" cy="53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2"/>
          <p:cNvCxnSpPr/>
          <p:nvPr/>
        </p:nvCxnSpPr>
        <p:spPr>
          <a:xfrm flipH="1">
            <a:off x="529600" y="4117400"/>
            <a:ext cx="687000" cy="33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2"/>
          <p:cNvCxnSpPr/>
          <p:nvPr/>
        </p:nvCxnSpPr>
        <p:spPr>
          <a:xfrm flipH="1" rot="10800000">
            <a:off x="3833575" y="4254475"/>
            <a:ext cx="1143000" cy="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2"/>
          <p:cNvSpPr txBox="1"/>
          <p:nvPr/>
        </p:nvSpPr>
        <p:spPr>
          <a:xfrm>
            <a:off x="4932425" y="4098200"/>
            <a:ext cx="1858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First ArUco Detection for </a:t>
            </a:r>
            <a:r>
              <a:rPr lang="en" sz="10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calibration</a:t>
            </a:r>
            <a:endParaRPr sz="10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3039500" y="4553050"/>
            <a:ext cx="1858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Button to get the path to the GOAL</a:t>
            </a:r>
            <a:endParaRPr sz="10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25475" y="4452200"/>
            <a:ext cx="1858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Button to get the path to the CRATE</a:t>
            </a:r>
            <a:endParaRPr sz="10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Gazebo Simulation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34" name="Google Shape;134;p23" title="Screenshot from 2025-05-31 08-11-40.png"/>
          <p:cNvPicPr preferRelativeResize="0"/>
          <p:nvPr/>
        </p:nvPicPr>
        <p:blipFill rotWithShape="1">
          <a:blip r:embed="rId3">
            <a:alphaModFix/>
          </a:blip>
          <a:srcRect b="2287" l="3752" r="48260" t="8363"/>
          <a:stretch/>
        </p:blipFill>
        <p:spPr>
          <a:xfrm>
            <a:off x="299125" y="973200"/>
            <a:ext cx="3297701" cy="34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 title="Screenshot from 2025-05-31 08-12-35.png"/>
          <p:cNvPicPr preferRelativeResize="0"/>
          <p:nvPr/>
        </p:nvPicPr>
        <p:blipFill rotWithShape="1">
          <a:blip r:embed="rId4">
            <a:alphaModFix/>
          </a:blip>
          <a:srcRect b="6408" l="30238" r="11588" t="29059"/>
          <a:stretch/>
        </p:blipFill>
        <p:spPr>
          <a:xfrm>
            <a:off x="3865925" y="1118338"/>
            <a:ext cx="5069875" cy="316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612850" y="4618200"/>
            <a:ext cx="420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Arena setup in the simulation (gazebo)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4572000" y="4587475"/>
            <a:ext cx="420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Simulation setup with the full algorithm running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Real World Testing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43" name="Google Shape;143;p24" title="WhatsApp Image 2025-05-30 at 12.12.4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50" y="973200"/>
            <a:ext cx="2899126" cy="38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1765550" y="4838700"/>
            <a:ext cx="25608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Arena setup.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SOUTH SURVEYING &amp;amp; MAPPING INSTRUMENT CO., LTD."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550" y="1216375"/>
            <a:ext cx="2431526" cy="243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5471550" y="3809175"/>
            <a:ext cx="3108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Total station used for ground truth evaluation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Real World Testing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1753100" y="4745550"/>
            <a:ext cx="25608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Arena setup with Total Station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7196000" y="910950"/>
            <a:ext cx="1810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Prism used for continuous tracking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5600"/>
            <a:ext cx="4747600" cy="35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125" y="366100"/>
            <a:ext cx="1898381" cy="25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5">
            <a:alphaModFix/>
          </a:blip>
          <a:srcRect b="2872" l="9748" r="4583" t="9829"/>
          <a:stretch/>
        </p:blipFill>
        <p:spPr>
          <a:xfrm>
            <a:off x="5147125" y="3008350"/>
            <a:ext cx="2272899" cy="173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7544525" y="3447725"/>
            <a:ext cx="1487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Total station tracking at an interval of 1 second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Ground truth evaluation using total station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76375" y="1160025"/>
            <a:ext cx="801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latino Linotype"/>
              <a:buChar char="●"/>
            </a:pPr>
            <a:r>
              <a:rPr lang="en" sz="1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total station was used for evaluation of Ground Truth and Error estimation for each algorithm for each of the tested sensor combinations</a:t>
            </a:r>
            <a:endParaRPr sz="1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latino Linotype"/>
              <a:buChar char="●"/>
            </a:pPr>
            <a:r>
              <a:rPr lang="en" sz="1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origin and axes were set in the total station</a:t>
            </a:r>
            <a:endParaRPr sz="1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latino Linotype"/>
              <a:buChar char="●"/>
            </a:pPr>
            <a:r>
              <a:rPr lang="en" sz="1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Continuous tracking was used, and the derived readings were then used for error estimation, to determine the accuracy of each algorithm</a:t>
            </a:r>
            <a:endParaRPr sz="1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Ground truth evaluation using total station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350" y="1074975"/>
            <a:ext cx="3088220" cy="5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449" y="1592100"/>
            <a:ext cx="3088241" cy="5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725" y="2134522"/>
            <a:ext cx="2643850" cy="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9350" y="2705500"/>
            <a:ext cx="2786591" cy="523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" name="Google Shape;173;p27"/>
          <p:cNvGraphicFramePr/>
          <p:nvPr/>
        </p:nvGraphicFramePr>
        <p:xfrm>
          <a:off x="498750" y="159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{DAF80317-0A1E-4B31-BA7A-31582EBEEEF1}</a:tableStyleId>
              </a:tblPr>
              <a:tblGrid>
                <a:gridCol w="1405075"/>
                <a:gridCol w="1405075"/>
                <a:gridCol w="1405075"/>
              </a:tblGrid>
              <a:tr h="57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Sensors Used</a:t>
                      </a:r>
                      <a:endParaRPr b="1" sz="1200">
                        <a:solidFill>
                          <a:schemeClr val="lt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Algorithms Used</a:t>
                      </a:r>
                      <a:endParaRPr b="1" sz="1200">
                        <a:solidFill>
                          <a:schemeClr val="lt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Percent Error using Ground Truth Evaluation</a:t>
                      </a:r>
                      <a:endParaRPr b="1" sz="1200">
                        <a:solidFill>
                          <a:schemeClr val="lt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91425" marB="91425" marR="91425" marL="91425"/>
                </a:tc>
              </a:tr>
              <a:tr h="57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IMU sensor + ArUco Marker (Camera detection)</a:t>
                      </a:r>
                      <a:endParaRPr sz="1000">
                        <a:solidFill>
                          <a:schemeClr val="lt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Simple Bayesian Filter</a:t>
                      </a:r>
                      <a:endParaRPr sz="1000">
                        <a:solidFill>
                          <a:schemeClr val="lt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13.71302323</a:t>
                      </a:r>
                      <a:endParaRPr sz="1100">
                        <a:solidFill>
                          <a:schemeClr val="lt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9525" marB="91425" marR="9525" marL="9525" anchor="ctr"/>
                </a:tc>
              </a:tr>
              <a:tr h="57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IMU sensor + Wheel encoders + ArUco Marker (Camera detection)</a:t>
                      </a:r>
                      <a:endParaRPr sz="1000">
                        <a:solidFill>
                          <a:schemeClr val="lt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Linear Kalman Filter</a:t>
                      </a:r>
                      <a:endParaRPr sz="1000">
                        <a:solidFill>
                          <a:schemeClr val="lt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5.220225946</a:t>
                      </a:r>
                      <a:endParaRPr sz="1000">
                        <a:solidFill>
                          <a:schemeClr val="lt1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4" name="Google Shape;17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7300" y="3228700"/>
            <a:ext cx="2804020" cy="17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Media (Simulation)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80" name="Google Shape;180;p28" title="bayes_imu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25" y="1132425"/>
            <a:ext cx="6872002" cy="38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7211325" y="2464325"/>
            <a:ext cx="18921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Bayes filter on IMU + Aruco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Media (Simulation)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87" name="Google Shape;187;p29" title="Kalman_imu_overcorrection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5600"/>
            <a:ext cx="6872002" cy="38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7078150" y="2455450"/>
            <a:ext cx="18921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Kalman</a:t>
            </a:r>
            <a:r>
              <a:rPr lang="en" sz="1100">
                <a:solidFill>
                  <a:schemeClr val="lt1"/>
                </a:solidFill>
              </a:rPr>
              <a:t> filter on IMU + Aruco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(Overcorrection)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Media (Simulation)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94" name="Google Shape;194;p30" title="Fused_bayes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5600"/>
            <a:ext cx="6872002" cy="38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7211325" y="2464325"/>
            <a:ext cx="18921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Bayes filter on IMU + Wheel Encoder + Aruco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Media (Simulation)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01" name="Google Shape;201;p31" title="Fused_kf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5600"/>
            <a:ext cx="6872002" cy="38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7211325" y="2464325"/>
            <a:ext cx="18921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Kalman</a:t>
            </a:r>
            <a:r>
              <a:rPr lang="en" sz="1100">
                <a:solidFill>
                  <a:schemeClr val="lt1"/>
                </a:solidFill>
              </a:rPr>
              <a:t> filter on IMU + Wheel Encoder + Aruco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48950" y="450000"/>
            <a:ext cx="282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Problem Statement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575450" y="1166125"/>
            <a:ext cx="77592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alatino Linotype"/>
              <a:buChar char="●"/>
            </a:pPr>
            <a:r>
              <a:rPr lang="en" sz="13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 enable forklift operators to manually navigate environments without static obstacles, leveraging sensor data to ensure accurate localization and drift mitigation.</a:t>
            </a:r>
            <a:endParaRPr sz="13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alatino Linotype"/>
              <a:buChar char="●"/>
            </a:pPr>
            <a:r>
              <a:rPr lang="en" sz="13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Testing localization algorithms on the TurtleBot 3 robot in both real-world and Gazebo simulation environments using ROS 2.</a:t>
            </a:r>
            <a:endParaRPr sz="13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Media (Hardware)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08" name="Google Shape;208;p32" title="drift_while_backward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5600"/>
            <a:ext cx="6872002" cy="38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7108725" y="2419950"/>
            <a:ext cx="19947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Bayes filter on IMU  + Aruco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7211325" y="3149875"/>
            <a:ext cx="18921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Corrected imu data, with substantial drift upon going backwards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Media (Hardware)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16" name="Google Shape;216;p33" title="WhatsApp Video 2025-05-31 at 08.50.43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5600"/>
            <a:ext cx="6872000" cy="38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Conclusion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612000" y="1632900"/>
            <a:ext cx="7740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As discussed earlier due to extreme noise from the IMU (due to various factors), relying on it solely is not advisable. (major fluctuations + drift)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Kalman Filter gives better output than Bayesian Filter in both the scenarios 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Due to the small size of the arena (2m x 2m), and slow speed of TTB (max. 0.2m/s), noise is way too significant (upon some filtering of the data, could be better in a large open environment)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Proposed solution based on the experiments performed: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IMU + wheel encoders + AruCo Markers for correction, with a KF implementation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Alternative Solutions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612000" y="1632900"/>
            <a:ext cx="7740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Relying solely on the IMU + Aruco with the help of an AruCo marker grid placed throughout the warehouse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Basic mapping + implementation with a lidar + IMU+ AruCo detection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 more </a:t>
            </a:r>
            <a:r>
              <a:rPr lang="en" sz="1100">
                <a:solidFill>
                  <a:schemeClr val="lt1"/>
                </a:solidFill>
              </a:rPr>
              <a:t>reliable</a:t>
            </a:r>
            <a:r>
              <a:rPr lang="en" sz="1100">
                <a:solidFill>
                  <a:schemeClr val="lt1"/>
                </a:solidFill>
              </a:rPr>
              <a:t> and expensive IMU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IMU alone is not reliable (backed by research)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Potential Improvements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612000" y="1632900"/>
            <a:ext cx="7740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Testing more rigorous methods of noise elimination from IMU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Testing out with a more expensive IMU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AruCo marker grid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Improving the localization from AruCo marker (make it more reliable)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Lidar + IMU tests (would need some level of mapping using Nav2)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Improving the user interface, for smoother operation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448950" y="450000"/>
            <a:ext cx="529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Sensor Fusion Approach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75450" y="1166125"/>
            <a:ext cx="7759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1: Using IMU sensor and ArUco Marker detection</a:t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2: </a:t>
            </a:r>
            <a:r>
              <a:rPr lang="en" sz="19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Using IMU sensor, wheel encoders and ArUco Marker detection </a:t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575450" y="3143250"/>
            <a:ext cx="7759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1: Simple Bayes Filter</a:t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2: Kalman Filter</a:t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68700" y="2520625"/>
            <a:ext cx="529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Algorithms Used 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448950" y="450000"/>
            <a:ext cx="529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Bayes Filter based </a:t>
            </a: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sensor</a:t>
            </a: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fusion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75450" y="1327750"/>
            <a:ext cx="4716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b="1"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Predicts</a:t>
            </a: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the current state using a motion model based on previous state.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b="1"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Updates</a:t>
            </a: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belief by incorporating new sensor measurements using Bayes' rule.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b="1"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Maintains</a:t>
            </a: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a probability distribution over all possible states.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351" y="270700"/>
            <a:ext cx="2527850" cy="460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Kalman filter based sensor fusion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448950" y="973200"/>
            <a:ext cx="77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75450" y="1327750"/>
            <a:ext cx="4716600" cy="4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 mathematical algorithm for estimating the state of a dynamic system which works with noisy or uncertain measurements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Commonly used in robotics, navigation, and signal processing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Predicts current state using previous state and system model, and corrects prediction using new sensor data, weighted by uncertainty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b="1"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Combines multiple sensor inputs to estimate system state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Reduces noise and measurement error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Produces a more accurate estimate than any single sensor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b="1"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284475" y="220725"/>
            <a:ext cx="849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Method 1: Using IMU and ArUco based sensor fusion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671" l="0" r="0" t="0"/>
          <a:stretch/>
        </p:blipFill>
        <p:spPr>
          <a:xfrm>
            <a:off x="1195250" y="743925"/>
            <a:ext cx="2684075" cy="414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150" y="690200"/>
            <a:ext cx="2055450" cy="4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4006275" y="2182925"/>
            <a:ext cx="9594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Bayesian Filter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8063925" y="2182925"/>
            <a:ext cx="9594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Kalman Filter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264650" y="293475"/>
            <a:ext cx="849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Method 1: Using IMU and ArUco based sensor fusion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448950" y="973200"/>
            <a:ext cx="775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alatino Linotype"/>
              <a:buChar char="●"/>
            </a:pPr>
            <a:r>
              <a:rPr lang="en" sz="1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Use the /imu ROS 2 topic to access linear acceleration and ang</a:t>
            </a:r>
            <a:r>
              <a:rPr lang="en" sz="1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ular velocity </a:t>
            </a:r>
            <a:r>
              <a:rPr lang="en" sz="1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from the IMU sensor.</a:t>
            </a:r>
            <a:br>
              <a:rPr lang="en" sz="1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alatino Linotype"/>
              <a:buChar char="●"/>
            </a:pPr>
            <a:r>
              <a:rPr lang="en" sz="1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Treat ArUco markers as fixed landmarks with known real-world coordinates.</a:t>
            </a:r>
            <a:br>
              <a:rPr lang="en" sz="1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alatino Linotype"/>
              <a:buChar char="●"/>
            </a:pPr>
            <a:r>
              <a:rPr lang="en" sz="1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Estimate the robot’s position in the world frame using relative pose information from ArUco marker detections.</a:t>
            </a:r>
            <a:endParaRPr sz="1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421550" y="33535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Issues with IMU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575450" y="1166125"/>
            <a:ext cx="7759200" cy="3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IMU sensor exhibited significant noise.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This noise caused unnecessary drift, even when the robot was stationary.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 address this issue: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○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 attempted live calibration using dedicated calibration nodes.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○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 tried correcting the gravity components leaking into the X and Y axes.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○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 also applied a low-pass filter directly to smooth the data.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While these steps led to slight improvements, the sensor data remained too unstable for accurate localization.</a:t>
            </a:r>
            <a:b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</a:b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alatino Linotype"/>
              <a:buChar char="●"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 concluded that an additional sensor would be required—used alongside the IMU—to provide more stable and reliable measurements for the localization algorithm.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448950" y="450000"/>
            <a:ext cx="8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Method2: Using IMU, Wheel Encoders and ArUco markers</a:t>
            </a:r>
            <a:endParaRPr b="1" sz="22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575450" y="1166125"/>
            <a:ext cx="7759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13" name="Google Shape;113;p21" title="ChatGPT Image May 31, 2025, 09_37_2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75" y="1166137"/>
            <a:ext cx="2446500" cy="36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 title="Screenshot 2025-05-31 at 9.41.01 AM.png"/>
          <p:cNvPicPr preferRelativeResize="0"/>
          <p:nvPr/>
        </p:nvPicPr>
        <p:blipFill rotWithShape="1">
          <a:blip r:embed="rId4">
            <a:alphaModFix/>
          </a:blip>
          <a:srcRect b="0" l="0" r="0" t="5249"/>
          <a:stretch/>
        </p:blipFill>
        <p:spPr>
          <a:xfrm>
            <a:off x="5052050" y="1238900"/>
            <a:ext cx="2703326" cy="35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3283075" y="2336375"/>
            <a:ext cx="82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Bayesian Filter</a:t>
            </a:r>
            <a:endParaRPr sz="11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7835625" y="2336375"/>
            <a:ext cx="82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Kalman Filter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